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8" r:id="rId3"/>
    <p:sldId id="256" r:id="rId4"/>
    <p:sldId id="257" r:id="rId5"/>
    <p:sldId id="269" r:id="rId6"/>
    <p:sldId id="270" r:id="rId7"/>
    <p:sldId id="271" r:id="rId8"/>
    <p:sldId id="272" r:id="rId9"/>
    <p:sldId id="273" r:id="rId10"/>
    <p:sldId id="281" r:id="rId11"/>
    <p:sldId id="260" r:id="rId12"/>
    <p:sldId id="274" r:id="rId13"/>
    <p:sldId id="275" r:id="rId14"/>
    <p:sldId id="279" r:id="rId15"/>
    <p:sldId id="280" r:id="rId16"/>
    <p:sldId id="277" r:id="rId17"/>
  </p:sldIdLst>
  <p:sldSz cx="9144000" cy="6858000" type="screen4x3"/>
  <p:notesSz cx="6735763" cy="98663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8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15376" y="0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/>
          <a:lstStyle>
            <a:lvl1pPr algn="r">
              <a:defRPr sz="1200"/>
            </a:lvl1pPr>
          </a:lstStyle>
          <a:p>
            <a:fld id="{16E2F591-E070-4841-9AE1-EB05114334B9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2" y="9371285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15376" y="9371285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 anchor="b"/>
          <a:lstStyle>
            <a:lvl1pPr algn="r">
              <a:defRPr sz="1200"/>
            </a:lvl1pPr>
          </a:lstStyle>
          <a:p>
            <a:fld id="{C63EB083-0E7F-4820-8689-4FD9E02572F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15376" y="0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/>
          <a:lstStyle>
            <a:lvl1pPr algn="r">
              <a:defRPr sz="1200"/>
            </a:lvl1pPr>
          </a:lstStyle>
          <a:p>
            <a:fld id="{61FDC044-150C-41C0-B9A9-564CC7C3F399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49" tIns="45375" rIns="90749" bIns="45375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0749" tIns="45375" rIns="90749" bIns="45375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2" y="9371285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15376" y="9371285"/>
            <a:ext cx="2918830" cy="493316"/>
          </a:xfrm>
          <a:prstGeom prst="rect">
            <a:avLst/>
          </a:prstGeom>
        </p:spPr>
        <p:txBody>
          <a:bodyPr vert="horz" lIns="90749" tIns="45375" rIns="90749" bIns="45375" rtlCol="0" anchor="b"/>
          <a:lstStyle>
            <a:lvl1pPr algn="r">
              <a:defRPr sz="1200"/>
            </a:lvl1pPr>
          </a:lstStyle>
          <a:p>
            <a:fld id="{53E027AA-15FB-4A6A-8914-EC7775F0EF0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E027AA-15FB-4A6A-8914-EC7775F0EF07}" type="slidenum">
              <a:rPr lang="pl-PL" smtClean="0"/>
              <a:pPr/>
              <a:t>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ytuł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2" name="Podtytuł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20" name="Symbol zastępczy stopki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10" name="Symbol zastępczy numeru slajd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ostokąt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0" name="Prostokąt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Prostokąt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9" name="Schemat blokowy: proce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Schemat blokowy: proce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ycinek koł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ierście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Prostokąt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ymbol zastępczy tytułu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Symbol zastępczy tekstu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24" name="Symbol zastępczy daty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221E02-25CB-4963-84BC-0813985E7D90}" type="datetimeFigureOut">
              <a:rPr lang="pl-PL" smtClean="0"/>
              <a:pPr/>
              <a:t>2012-11-22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pl-PL"/>
          </a:p>
        </p:txBody>
      </p:sp>
      <p:sp>
        <p:nvSpPr>
          <p:cNvPr id="22" name="Symbol zastępczy numeru slajd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15" name="Prostokąt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764704"/>
            <a:ext cx="7767662" cy="2808312"/>
          </a:xfrm>
        </p:spPr>
        <p:txBody>
          <a:bodyPr>
            <a:normAutofit/>
          </a:bodyPr>
          <a:lstStyle/>
          <a:p>
            <a:pPr algn="ctr"/>
            <a:r>
              <a:rPr lang="pl-PL" sz="2800" b="1" i="1" dirty="0" smtClean="0"/>
              <a:t>Projekt pt. </a:t>
            </a:r>
            <a:br>
              <a:rPr lang="pl-PL" sz="2800" b="1" i="1" dirty="0" smtClean="0"/>
            </a:br>
            <a:r>
              <a:rPr lang="pl-PL" sz="2800" b="1" i="1" dirty="0" smtClean="0"/>
              <a:t>„Język obcy szansą na rozwój zawodowy”</a:t>
            </a: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1800" dirty="0" smtClean="0"/>
              <a:t>współfinansowany przez Unię Europejską w ramach</a:t>
            </a:r>
            <a:br>
              <a:rPr lang="pl-PL" sz="1800" dirty="0" smtClean="0"/>
            </a:br>
            <a:r>
              <a:rPr lang="pl-PL" sz="1800" dirty="0" smtClean="0"/>
              <a:t> Europejskiego Funduszu Społecznego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b="1" dirty="0" smtClean="0"/>
              <a:t> </a:t>
            </a:r>
            <a:endParaRPr lang="pl-PL" sz="2000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3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ole tekstowe 5"/>
          <p:cNvSpPr txBox="1"/>
          <p:nvPr/>
        </p:nvSpPr>
        <p:spPr>
          <a:xfrm>
            <a:off x="3357554" y="4643446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tx2"/>
                </a:solidFill>
              </a:rPr>
              <a:t>Listopad 2012 r.</a:t>
            </a:r>
            <a:endParaRPr lang="pl-PL" dirty="0">
              <a:solidFill>
                <a:schemeClr val="tx2"/>
              </a:solidFill>
            </a:endParaRPr>
          </a:p>
        </p:txBody>
      </p:sp>
      <p:pic>
        <p:nvPicPr>
          <p:cNvPr id="7" name="Picture 2" descr="UE+EFS_L-kolo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500043"/>
            <a:ext cx="7767662" cy="785817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Podstawowe informacje o projekcie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571612"/>
            <a:ext cx="7786742" cy="3714776"/>
          </a:xfrm>
        </p:spPr>
        <p:txBody>
          <a:bodyPr>
            <a:noAutofit/>
          </a:bodyPr>
          <a:lstStyle/>
          <a:p>
            <a:pPr algn="just"/>
            <a:r>
              <a:rPr lang="pl-PL" sz="1800" b="1" dirty="0" smtClean="0"/>
              <a:t>1. Priorytet, Działanie, </a:t>
            </a:r>
            <a:r>
              <a:rPr lang="pl-PL" sz="1800" b="1" dirty="0" err="1" smtClean="0"/>
              <a:t>Poddziałanie</a:t>
            </a:r>
            <a:r>
              <a:rPr lang="pl-PL" sz="1800" b="1" dirty="0" smtClean="0"/>
              <a:t>: </a:t>
            </a:r>
          </a:p>
          <a:p>
            <a:pPr algn="ctr"/>
            <a:r>
              <a:rPr lang="pl-PL" sz="1800" dirty="0" smtClean="0"/>
              <a:t>Priorytet IX. Rozwój wykształcenia i kompetencji w regionach, </a:t>
            </a:r>
            <a:br>
              <a:rPr lang="pl-PL" sz="1800" dirty="0" smtClean="0"/>
            </a:br>
            <a:r>
              <a:rPr lang="pl-PL" sz="1800" dirty="0" smtClean="0"/>
              <a:t>Działanie 9.6. Upowszechnienie uczenia się dorosłych</a:t>
            </a:r>
            <a:br>
              <a:rPr lang="pl-PL" sz="1800" dirty="0" smtClean="0"/>
            </a:br>
            <a:r>
              <a:rPr lang="pl-PL" sz="1800" dirty="0" err="1" smtClean="0"/>
              <a:t>Poddziałanie</a:t>
            </a:r>
            <a:r>
              <a:rPr lang="pl-PL" sz="1800" dirty="0" smtClean="0"/>
              <a:t> 9.6.2. Podwyższanie kompetencji osób dorosłych w zakresie ICT i znajomości języków obcych, </a:t>
            </a:r>
          </a:p>
          <a:p>
            <a:pPr algn="ctr"/>
            <a:r>
              <a:rPr lang="pl-PL" sz="1800" dirty="0" smtClean="0"/>
              <a:t>Program Operacyjny Kapitał Ludzki 2007-2013</a:t>
            </a:r>
          </a:p>
          <a:p>
            <a:pPr algn="ctr"/>
            <a:endParaRPr lang="pl-PL" sz="1800" dirty="0" smtClean="0"/>
          </a:p>
          <a:p>
            <a:r>
              <a:rPr lang="pl-PL" sz="1800" b="1" dirty="0" smtClean="0"/>
              <a:t>2. Okres realizacji: </a:t>
            </a:r>
            <a:r>
              <a:rPr lang="pl-PL" sz="1800" dirty="0" smtClean="0"/>
              <a:t>01.11.2012 r. – 31.07.2014 r.</a:t>
            </a:r>
          </a:p>
          <a:p>
            <a:endParaRPr lang="pl-PL" sz="1800" dirty="0" smtClean="0"/>
          </a:p>
          <a:p>
            <a:r>
              <a:rPr lang="pl-PL" sz="1800" b="1" dirty="0" smtClean="0"/>
              <a:t>3.  Obszar realizacji: </a:t>
            </a:r>
            <a:r>
              <a:rPr lang="pl-PL" sz="1800" dirty="0" smtClean="0"/>
              <a:t>województwo podlaskie</a:t>
            </a:r>
          </a:p>
          <a:p>
            <a:endParaRPr lang="pl-PL" sz="1800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500043"/>
            <a:ext cx="7767662" cy="785817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Podstawowe informacje o projekcie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643050"/>
            <a:ext cx="7786742" cy="3643338"/>
          </a:xfrm>
        </p:spPr>
        <p:txBody>
          <a:bodyPr>
            <a:noAutofit/>
          </a:bodyPr>
          <a:lstStyle/>
          <a:p>
            <a:r>
              <a:rPr lang="pl-PL" sz="1800" b="1" dirty="0" smtClean="0"/>
              <a:t>4. Cel główny projektu:</a:t>
            </a:r>
          </a:p>
          <a:p>
            <a:pPr lvl="0" algn="just"/>
            <a:r>
              <a:rPr lang="pl-PL" sz="1800" dirty="0" smtClean="0"/>
              <a:t>Celem Projektu jest wzrost kompetencji u 200 (170 K i 30 M) pracowników instytucji rynku pracy województwa podlaskiego, poprzez podjęcie kształcenia ustawicznego w obszarze znajomości języka angielskiego, do końca lipca 2014 r. Cel projektu zostanie zrealizowany m.in. poprzez:</a:t>
            </a:r>
          </a:p>
          <a:p>
            <a:pPr lvl="0" algn="just"/>
            <a:r>
              <a:rPr lang="pl-PL" sz="1800" dirty="0" smtClean="0"/>
              <a:t>- uczestnictwo w kształceniu ustawicznym 200 (170 K i 30 M) Uczestników projektu,</a:t>
            </a:r>
          </a:p>
          <a:p>
            <a:pPr lvl="0" algn="just"/>
            <a:r>
              <a:rPr lang="pl-PL" sz="1800" dirty="0" smtClean="0"/>
              <a:t>- osiągnięcie przez 200 (170 K i 30 M) Uczestników projektu określonego poziomu biegłości językowej, w tym osiągnięcie przez co najmniej 70% osób objętych wsparciem, pełnego poziomu kompetencji językowych (tj. A, B lub C), zgodnych z ESOKJ.</a:t>
            </a:r>
          </a:p>
          <a:p>
            <a:endParaRPr lang="pl-PL" sz="1800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500043"/>
            <a:ext cx="7767662" cy="785817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Podstawowe informacje o projekcie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571612"/>
            <a:ext cx="7572428" cy="392909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pl-PL" b="1" dirty="0" smtClean="0"/>
              <a:t>5. Grupa docelowa projektu</a:t>
            </a:r>
          </a:p>
          <a:p>
            <a:pPr algn="just"/>
            <a:endParaRPr lang="pl-PL" dirty="0" smtClean="0"/>
          </a:p>
          <a:p>
            <a:pPr algn="just"/>
            <a:r>
              <a:rPr lang="pl-PL" dirty="0" smtClean="0"/>
              <a:t>Projekt skierowany jest do 200 osób (170K i 30M) </a:t>
            </a:r>
            <a:r>
              <a:rPr lang="pl-PL" b="1" dirty="0" smtClean="0"/>
              <a:t>pracujących w instytucjach rynku pracy województwa podlaskiego</a:t>
            </a:r>
            <a:r>
              <a:rPr lang="pl-PL" dirty="0" smtClean="0"/>
              <a:t>, w tym:</a:t>
            </a:r>
          </a:p>
          <a:p>
            <a:pPr algn="just"/>
            <a:r>
              <a:rPr lang="pl-PL" dirty="0" smtClean="0"/>
              <a:t>- 175 osób (150K i 25M) pracujących w </a:t>
            </a:r>
            <a:r>
              <a:rPr lang="pl-PL" b="1" dirty="0" smtClean="0"/>
              <a:t>administracji publicznej</a:t>
            </a:r>
            <a:r>
              <a:rPr lang="pl-PL" dirty="0" smtClean="0"/>
              <a:t>, w tym: 130 osób (115K i 15M) pracujących w publicznych służbach zatrudnienia,</a:t>
            </a:r>
          </a:p>
          <a:p>
            <a:pPr algn="just"/>
            <a:r>
              <a:rPr lang="pl-PL" dirty="0" smtClean="0"/>
              <a:t>- 25 osób (20K i 5M) pracujących w </a:t>
            </a:r>
            <a:r>
              <a:rPr lang="pl-PL" b="1" dirty="0" smtClean="0"/>
              <a:t>organizacjach pozarządowych</a:t>
            </a:r>
            <a:r>
              <a:rPr lang="pl-PL" dirty="0" smtClean="0"/>
              <a:t>,</a:t>
            </a:r>
          </a:p>
          <a:p>
            <a:pPr algn="just"/>
            <a:r>
              <a:rPr lang="pl-PL" dirty="0" smtClean="0"/>
              <a:t>w </a:t>
            </a:r>
            <a:r>
              <a:rPr lang="pl-PL" b="1" dirty="0" smtClean="0"/>
              <a:t>wieku 18 – 64 lat</a:t>
            </a:r>
            <a:r>
              <a:rPr lang="pl-PL" dirty="0" smtClean="0"/>
              <a:t>, które z własnej inicjatywy są zainteresowane nabyciem, uzupełnieniem lub podwyższeniem umiejętności i kompetencji w obszarze znajomości języka angielskiego, mających </a:t>
            </a:r>
            <a:r>
              <a:rPr lang="pl-PL" b="1" dirty="0" smtClean="0"/>
              <a:t>miejsce zamieszkania (w rozumieniu Kodeksu Cywilnego) na obszarze woj. podlaskiego</a:t>
            </a:r>
            <a:r>
              <a:rPr lang="pl-PL" dirty="0" smtClean="0"/>
              <a:t>, w szczególności o niskich kwalifikacjach z zakresu znajomości języka angielskiego.</a:t>
            </a:r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85728"/>
            <a:ext cx="7858180" cy="1127048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Zakres wsparcia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2132856"/>
            <a:ext cx="7786742" cy="3367846"/>
          </a:xfrm>
        </p:spPr>
        <p:txBody>
          <a:bodyPr>
            <a:normAutofit/>
          </a:bodyPr>
          <a:lstStyle/>
          <a:p>
            <a:pPr lvl="0" algn="ctr"/>
            <a:r>
              <a:rPr lang="pl-PL" sz="2000" dirty="0" smtClean="0"/>
              <a:t>W ramach Projektu przewidziane jest wsparcie szkoleniowe </a:t>
            </a:r>
            <a:r>
              <a:rPr lang="pl-PL" sz="2000" b="1" dirty="0" smtClean="0"/>
              <a:t>w postaci refundacji </a:t>
            </a:r>
            <a:r>
              <a:rPr lang="pl-PL" sz="2000" dirty="0" smtClean="0"/>
              <a:t>kosztów poniesionych przez Uczestnika projektu na </a:t>
            </a:r>
            <a:r>
              <a:rPr lang="pl-PL" sz="2000" b="1" dirty="0" smtClean="0"/>
              <a:t>kurs języka angielskiego</a:t>
            </a:r>
            <a:r>
              <a:rPr lang="pl-PL" sz="2000" dirty="0" smtClean="0"/>
              <a:t>, kończący się uzyskaniem </a:t>
            </a:r>
            <a:r>
              <a:rPr lang="pl-PL" sz="2000" b="1" dirty="0" smtClean="0"/>
              <a:t>certyfikatu </a:t>
            </a:r>
            <a:r>
              <a:rPr lang="pl-PL" sz="2000" dirty="0" smtClean="0"/>
              <a:t>potwierdzającego zdobycie określonego poziomu biegłości językowej, zgodnie z Europejskim Systemem Opisu Kształcenia Językowego (ESOKJ).</a:t>
            </a:r>
          </a:p>
          <a:p>
            <a:pPr lvl="0"/>
            <a:endParaRPr lang="pl-PL" sz="2000" dirty="0" smtClean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188640"/>
            <a:ext cx="7858180" cy="936104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Zakres wsparcia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412776"/>
            <a:ext cx="7786742" cy="4373678"/>
          </a:xfrm>
        </p:spPr>
        <p:txBody>
          <a:bodyPr>
            <a:normAutofit/>
          </a:bodyPr>
          <a:lstStyle/>
          <a:p>
            <a:pPr lvl="0" algn="just"/>
            <a:r>
              <a:rPr lang="pl-PL" sz="1800" dirty="0" smtClean="0"/>
              <a:t>Celem uzyskania refundacji kosztów, każdy z Uczestników projektu dokona </a:t>
            </a:r>
            <a:r>
              <a:rPr lang="pl-PL" sz="1800" b="1" dirty="0" smtClean="0"/>
              <a:t>indywidualnego wyboru </a:t>
            </a:r>
            <a:r>
              <a:rPr lang="pl-PL" sz="1800" dirty="0" smtClean="0"/>
              <a:t>na otwartym rynku szkoleniowym kursu języka angielskiego, dostosowanego do jego indywidualnych potrzeb pod kątem sposobu nauczania, czasu trwania, miejsca, tematyki, intensywności pracy itp., z uwzględnieniem, iż: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kurs odbywać się będzie </a:t>
            </a:r>
            <a:r>
              <a:rPr lang="pl-PL" sz="1800" b="1" dirty="0" smtClean="0"/>
              <a:t>po godzinach pracy</a:t>
            </a:r>
            <a:r>
              <a:rPr lang="pl-PL" sz="1800" dirty="0" smtClean="0"/>
              <a:t>, w grupie maksymalnie </a:t>
            </a:r>
            <a:r>
              <a:rPr lang="pl-PL" sz="1800" b="1" dirty="0" smtClean="0"/>
              <a:t>12    osobowej,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liczba godzin kursu wynosić będzie: </a:t>
            </a:r>
            <a:r>
              <a:rPr lang="pl-PL" sz="1800" b="1" dirty="0" smtClean="0"/>
              <a:t>120 </a:t>
            </a:r>
            <a:r>
              <a:rPr lang="pl-PL" sz="1800" b="1" u="sng" dirty="0" smtClean="0"/>
              <a:t>lub</a:t>
            </a:r>
            <a:r>
              <a:rPr lang="pl-PL" sz="1800" b="1" dirty="0" smtClean="0"/>
              <a:t> 180</a:t>
            </a:r>
            <a:r>
              <a:rPr lang="pl-PL" sz="1800" dirty="0" smtClean="0"/>
              <a:t> w zależności od poziomu znajomości języka angielskiego,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kurs odbędzie się w przedziale czasowym: od dnia podpisania Umowy o udzielenie wsparcia szkoleniowego w postaci refundacji kosztu kursu języka angielskiego, </a:t>
            </a:r>
            <a:r>
              <a:rPr lang="pl-PL" sz="1800" b="1" dirty="0" smtClean="0"/>
              <a:t>do dnia 30 czerwca 2014 r.,</a:t>
            </a:r>
          </a:p>
          <a:p>
            <a:pPr algn="just"/>
            <a:endParaRPr lang="pl-PL" sz="1800" dirty="0" smtClean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715016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661248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0"/>
            <a:ext cx="7858180" cy="980728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Zakres wsparcia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340768"/>
            <a:ext cx="7786742" cy="4302810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endParaRPr lang="pl-PL" sz="1600" dirty="0" smtClean="0"/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przed rozpoczęciem kursu przeprowadzony zostanie </a:t>
            </a:r>
            <a:r>
              <a:rPr lang="pl-PL" sz="1800" b="1" dirty="0" smtClean="0"/>
              <a:t>test</a:t>
            </a:r>
            <a:r>
              <a:rPr lang="pl-PL" sz="1800" dirty="0" smtClean="0"/>
              <a:t> </a:t>
            </a:r>
            <a:r>
              <a:rPr lang="pl-PL" sz="1800" b="1" dirty="0" smtClean="0"/>
              <a:t>kwalifikacyjny</a:t>
            </a:r>
            <a:r>
              <a:rPr lang="pl-PL" sz="1800" dirty="0" smtClean="0"/>
              <a:t>, mający na celu określenie poziomu znajomości języka angielskiego i zakwalifikowanie na właściwy poziom </a:t>
            </a:r>
            <a:r>
              <a:rPr lang="pl-PL" sz="1800" dirty="0" err="1" smtClean="0"/>
              <a:t>nauki</a:t>
            </a:r>
            <a:r>
              <a:rPr lang="pl-PL" sz="1800" dirty="0" smtClean="0"/>
              <a:t>,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w trakcie kursu zostaną przeprowadzone co najmniej </a:t>
            </a:r>
            <a:r>
              <a:rPr lang="pl-PL" sz="1800" b="1" dirty="0" smtClean="0"/>
              <a:t>3 testy wiedzy cząstkowe,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na zakończenie kursu zostanie przeprowadzony </a:t>
            </a:r>
            <a:r>
              <a:rPr lang="pl-PL" sz="1800" b="1" dirty="0" smtClean="0"/>
              <a:t>egzamin końcowy gwarantujący bezstronność </a:t>
            </a:r>
            <a:r>
              <a:rPr lang="pl-PL" sz="1800" dirty="0" smtClean="0"/>
              <a:t>(kodowanie arkuszy, egzaminator zewnętrzny),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kurs kończyć się będzie </a:t>
            </a:r>
            <a:r>
              <a:rPr lang="pl-PL" sz="1800" b="1" u="sng" dirty="0" smtClean="0"/>
              <a:t>certyfikatem potwierdzającym zdobycie określonego poziomu biegłości językowej (zgodnie z ESOKJ)</a:t>
            </a:r>
            <a:r>
              <a:rPr lang="pl-PL" sz="1800" dirty="0" smtClean="0"/>
              <a:t>,</a:t>
            </a:r>
          </a:p>
          <a:p>
            <a:pPr lvl="0" algn="just">
              <a:buFont typeface="Wingdings" pitchFamily="2" charset="2"/>
              <a:buChar char="q"/>
            </a:pPr>
            <a:r>
              <a:rPr lang="pl-PL" sz="1800" dirty="0" smtClean="0"/>
              <a:t> koszty kursu języka angielskiego przewidziane do refundacji obejmować mogą koszty stałe i zmienne organizacji kursu poniesione przez realizatora kursu, w tym materiały szkoleniowe (podręczniki, słowniki, </a:t>
            </a:r>
            <a:r>
              <a:rPr lang="pl-PL" sz="1800" dirty="0" err="1" smtClean="0"/>
              <a:t>audiobooki</a:t>
            </a:r>
            <a:r>
              <a:rPr lang="pl-PL" sz="1800" dirty="0" smtClean="0"/>
              <a:t>).</a:t>
            </a:r>
          </a:p>
          <a:p>
            <a:pPr lvl="0" algn="just">
              <a:buFontTx/>
              <a:buChar char="-"/>
            </a:pPr>
            <a:endParaRPr lang="pl-PL" sz="1800" u="sng" dirty="0" smtClean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0"/>
            <a:ext cx="7858180" cy="1268760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Obowiązki uczestnika projektu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556792"/>
            <a:ext cx="7786742" cy="4086786"/>
          </a:xfrm>
        </p:spPr>
        <p:txBody>
          <a:bodyPr>
            <a:normAutofit/>
          </a:bodyPr>
          <a:lstStyle/>
          <a:p>
            <a:pPr lvl="0" algn="just"/>
            <a:r>
              <a:rPr lang="pl-PL" sz="1800" dirty="0" smtClean="0"/>
              <a:t>Uczestnik projektu zobowiązuje się do: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dostarczenia, w terminie 5 dni od daty rozpoczęcia kursu, informacji o miejscu realizacji kursu, nazwy realizatora kursu, liczbie godzin kursu, harmonogramie zajęć oraz planowanym terminie zakończenia kursu,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systematycznego udziału w kursie (udział w co najmniej 80% zajęć), 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uczestnictwa w cząstkowych testach wiedzy i egzaminie końcowym,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dostarczenia w terminie 14 dni od dnia zakończenia kursu, jednak nie później niż do dnia 30 czerwca 2014 r., następujących dokumentów:</a:t>
            </a:r>
          </a:p>
          <a:p>
            <a:pPr lvl="0" algn="just"/>
            <a:r>
              <a:rPr lang="pl-PL" sz="1800" dirty="0" smtClean="0"/>
              <a:t>- kserokopii certyfikatu potwierdzającego zdobycie określonego poziomu biegłości językowej, zgodnie z Europejskim Systemem Opisu Kształcenia Językowego,</a:t>
            </a:r>
          </a:p>
          <a:p>
            <a:pPr lvl="0" algn="just"/>
            <a:r>
              <a:rPr lang="pl-PL" sz="1800" dirty="0" smtClean="0"/>
              <a:t>- zdjęć materiałów szkoleniowych, które zostaną objęte refundacją,</a:t>
            </a:r>
          </a:p>
          <a:p>
            <a:pPr algn="just"/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lvl="0" algn="just">
              <a:buFontTx/>
              <a:buChar char="-"/>
            </a:pPr>
            <a:endParaRPr lang="pl-PL" sz="1800" u="sng" dirty="0" smtClean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0"/>
            <a:ext cx="7858180" cy="980728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Obowiązki uczestnika projektu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196752"/>
            <a:ext cx="7786742" cy="4536504"/>
          </a:xfrm>
        </p:spPr>
        <p:txBody>
          <a:bodyPr>
            <a:normAutofit fontScale="92500" lnSpcReduction="20000"/>
          </a:bodyPr>
          <a:lstStyle/>
          <a:p>
            <a:pPr lvl="0" algn="just"/>
            <a:r>
              <a:rPr lang="pl-PL" sz="1800" dirty="0" smtClean="0"/>
              <a:t>- raportu szkoleniowego sporządzonego i podpisanego przez realizatora kursu zawierającego: potwierdzenie udziału w kursie przez Uczestnika projektu (w tym liczbę godzin kursu i obecności), informację o wynikach cząstkowych testów wiedzy, informację o sposobie przeprowadzenia bezstronnego egzaminu końcowego i jego wyników,</a:t>
            </a:r>
          </a:p>
          <a:p>
            <a:pPr lvl="0" algn="just"/>
            <a:r>
              <a:rPr lang="pl-PL" sz="1800" dirty="0" smtClean="0"/>
              <a:t>- oryginału faktury/rachunku za kurs wystawionego na Uczestnika projektu przez realizatora kursu,</a:t>
            </a:r>
          </a:p>
          <a:p>
            <a:pPr lvl="0" algn="just"/>
            <a:r>
              <a:rPr lang="pl-PL" sz="1800" dirty="0" smtClean="0"/>
              <a:t>- dowodu opłacania faktury/rachunku za kurs.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udzielania wszelkich informacji dotyczących udziału w Projekcie, mających wpływ na założone rezultaty i ocenę skuteczności realizowanego wsparcia,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wypełniania przekazanych przez Projektodawcę ankiet samooceny w trakcie realizacji Projektu i po jego zakończeniu,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informowania Projektodawcy o ewentualnych zmianach istotnych danych osobowych, które nastąpiły w trakcie uczestnictwa w Projekcie (w szczególności: nazwiska, danych kontaktowych),</a:t>
            </a:r>
          </a:p>
          <a:p>
            <a:pPr lvl="0" algn="just">
              <a:buFont typeface="Wingdings" pitchFamily="2" charset="2"/>
              <a:buChar char="Ø"/>
            </a:pPr>
            <a:r>
              <a:rPr lang="pl-PL" sz="1800" dirty="0" smtClean="0"/>
              <a:t> w przypadku dobrowolnej rezygnacji Uczestnika z udziału w Projekcie w trakcie realizacji Projektu, złożenia pisemnego oświadczenia określającego przyczyny rezygnacji.</a:t>
            </a:r>
          </a:p>
          <a:p>
            <a:pPr algn="just"/>
            <a:endParaRPr lang="pl-PL" sz="1600" dirty="0" smtClean="0"/>
          </a:p>
          <a:p>
            <a:pPr algn="just">
              <a:buFontTx/>
              <a:buChar char="-"/>
            </a:pPr>
            <a:endParaRPr lang="pl-PL" sz="1600" dirty="0" smtClean="0"/>
          </a:p>
          <a:p>
            <a:pPr lvl="0" algn="just">
              <a:buFontTx/>
              <a:buChar char="-"/>
            </a:pPr>
            <a:endParaRPr lang="pl-PL" sz="1800" u="sng" dirty="0" smtClean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500043"/>
            <a:ext cx="7767662" cy="785817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Kwota refundacji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844824"/>
            <a:ext cx="7786742" cy="3655878"/>
          </a:xfrm>
        </p:spPr>
        <p:txBody>
          <a:bodyPr>
            <a:normAutofit/>
          </a:bodyPr>
          <a:lstStyle/>
          <a:p>
            <a:pPr lvl="0" algn="ctr"/>
            <a:r>
              <a:rPr lang="pl-PL" sz="2000" dirty="0" smtClean="0"/>
              <a:t>Projektodawca, pod warunkiem spełnienia wymagań, o których mowa w powyżej, dokona refundacji kosztu kursu języka angielskiego w kwocie brutto nie większej niż: 2 407,00 zł.</a:t>
            </a:r>
          </a:p>
          <a:p>
            <a:pPr algn="just"/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60649"/>
            <a:ext cx="7767662" cy="720080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Rekrutacja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052736"/>
            <a:ext cx="7786742" cy="4447966"/>
          </a:xfrm>
        </p:spPr>
        <p:txBody>
          <a:bodyPr>
            <a:normAutofit fontScale="85000" lnSpcReduction="10000"/>
          </a:bodyPr>
          <a:lstStyle/>
          <a:p>
            <a:endParaRPr lang="pl-PL" sz="1900" dirty="0" smtClean="0"/>
          </a:p>
          <a:p>
            <a:pPr algn="ctr"/>
            <a:r>
              <a:rPr lang="pl-PL" sz="1900" b="1" dirty="0" smtClean="0"/>
              <a:t>TERMIN PROCESU REKRUTACJI:</a:t>
            </a:r>
            <a:r>
              <a:rPr lang="pl-PL" sz="1900" dirty="0" smtClean="0"/>
              <a:t> </a:t>
            </a:r>
            <a:r>
              <a:rPr lang="pl-PL" sz="1900" b="1" u="sng" dirty="0" smtClean="0"/>
              <a:t>od 3.12.2012 r. do 14.12.2012r</a:t>
            </a:r>
            <a:r>
              <a:rPr lang="pl-PL" sz="1900" u="sng" dirty="0" smtClean="0"/>
              <a:t>. </a:t>
            </a:r>
            <a:endParaRPr lang="pl-PL" sz="1900" dirty="0" smtClean="0"/>
          </a:p>
          <a:p>
            <a:pPr lvl="0" algn="just"/>
            <a:r>
              <a:rPr lang="pl-PL" sz="2000" dirty="0" smtClean="0"/>
              <a:t>1. Rekrutacja zostanie przeprowadzona zgodnie z zasadą polityki równości szans oraz z uwzględnieniem wskaźników dotyczących grupy docelowej.</a:t>
            </a:r>
          </a:p>
          <a:p>
            <a:pPr lvl="0" algn="just"/>
            <a:r>
              <a:rPr lang="pl-PL" sz="2000" dirty="0" smtClean="0"/>
              <a:t>2. Osoby zainteresowane udziałem w Projekcie zobowiązane są do złożenia, w terminie o którym mowa powyżej, Formularza zgłoszeniowego wraz z wymaganymi załącznikami według wzorów stanowiących załącznik nr 1 do Regulaminu projektu.  Do wymaganych załączników należy:</a:t>
            </a:r>
          </a:p>
          <a:p>
            <a:pPr lvl="0" algn="just"/>
            <a:r>
              <a:rPr lang="pl-PL" sz="2000" dirty="0" smtClean="0"/>
              <a:t> - Oświadczenie o miejscu zamieszkania na terenie województwa podlaskiego,</a:t>
            </a:r>
          </a:p>
          <a:p>
            <a:pPr lvl="0" algn="just"/>
            <a:r>
              <a:rPr lang="pl-PL" sz="2000" dirty="0" smtClean="0"/>
              <a:t>- Zaświadczenie o zatrudnieniu.</a:t>
            </a:r>
          </a:p>
          <a:p>
            <a:pPr lvl="0" algn="just"/>
            <a:r>
              <a:rPr lang="pl-PL" sz="2000" dirty="0" smtClean="0">
                <a:solidFill>
                  <a:schemeClr val="accent5">
                    <a:lumMod val="50000"/>
                  </a:schemeClr>
                </a:solidFill>
              </a:rPr>
              <a:t>3. Formularz zgłoszeniowy wraz z załącznikami dostępny jest w Biurze Projektu, w Wojewódzkim Urzędzie Pracy w Białymstoku oraz na stronie internetowej Projektodawcy: </a:t>
            </a:r>
            <a:r>
              <a:rPr lang="pl-PL" sz="2000" u="sng" dirty="0" err="1" smtClean="0">
                <a:solidFill>
                  <a:schemeClr val="accent5">
                    <a:lumMod val="50000"/>
                  </a:schemeClr>
                </a:solidFill>
              </a:rPr>
              <a:t>www.up.podlasie.pl</a:t>
            </a:r>
            <a:r>
              <a:rPr lang="pl-PL" sz="2000" dirty="0" smtClean="0">
                <a:solidFill>
                  <a:schemeClr val="accent5">
                    <a:lumMod val="50000"/>
                  </a:schemeClr>
                </a:solidFill>
              </a:rPr>
              <a:t>, w zakładce projektu: Język obcy szansą na rozwój zawodowy.</a:t>
            </a:r>
          </a:p>
          <a:p>
            <a:pPr lvl="0" algn="just"/>
            <a:r>
              <a:rPr lang="pl-PL" sz="2000" dirty="0" smtClean="0"/>
              <a:t>4. Przed wypełnieniem Formularza zgłoszeniowego każdy z kandydatów na Uczestnika projektu jest zobowiązany do zapoznania się z Regulaminem projektu.</a:t>
            </a:r>
          </a:p>
          <a:p>
            <a:pPr algn="just"/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60649"/>
            <a:ext cx="7767662" cy="576063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dirty="0" smtClean="0"/>
              <a:t>Rekrutacja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980728"/>
            <a:ext cx="7786742" cy="4824536"/>
          </a:xfrm>
        </p:spPr>
        <p:txBody>
          <a:bodyPr>
            <a:normAutofit fontScale="77500" lnSpcReduction="20000"/>
          </a:bodyPr>
          <a:lstStyle/>
          <a:p>
            <a:pPr lvl="0" algn="just"/>
            <a:r>
              <a:rPr lang="pl-PL" dirty="0" smtClean="0"/>
              <a:t>5. Formularz zgłoszeniowy powinien być wypełniony w sposób czytelny, w języku polskim, parafowany na każdej stronie oraz podpisany w oznaczonych miejscach. Wszystkie rubryki Formularza powinny zostać uzupełnione. Formularze nieczytelne, niepoprawnie wypełnione, niekompletne, złożone po terminie wyznaczonym na proces rekrutacji, zostaną odrzucone.</a:t>
            </a:r>
          </a:p>
          <a:p>
            <a:pPr lvl="0" algn="just"/>
            <a:r>
              <a:rPr lang="pl-PL" dirty="0" smtClean="0"/>
              <a:t>6. Formularz zgłoszeniowy wraz z załącznikami należy przedłożyć/przesłać w zamkniętej kopercie (przesyłce) </a:t>
            </a:r>
            <a:r>
              <a:rPr lang="pl-PL" b="1" dirty="0" smtClean="0"/>
              <a:t>oznaczonej dopiskiem: </a:t>
            </a:r>
            <a:r>
              <a:rPr lang="pl-PL" b="1" i="1" dirty="0" smtClean="0"/>
              <a:t>Rekrutacja do projektu „Język obcy szansą na rozwój zawodowy”</a:t>
            </a:r>
            <a:r>
              <a:rPr lang="pl-PL" b="1" dirty="0" smtClean="0"/>
              <a:t>:</a:t>
            </a:r>
          </a:p>
          <a:p>
            <a:pPr lvl="0" algn="just"/>
            <a:r>
              <a:rPr lang="pl-PL" sz="2300" dirty="0" smtClean="0"/>
              <a:t>- osobiście w siedzibie Projektodawcy (ul. Pogodna 22, 15-354 Białystok, sekretariat, pok. 209) od poniedziałku do piątku w godzinach 7.30 – 15.30,</a:t>
            </a:r>
          </a:p>
          <a:p>
            <a:pPr lvl="0" algn="just"/>
            <a:r>
              <a:rPr lang="pl-PL" sz="2300" dirty="0" smtClean="0"/>
              <a:t>- drogą pocztową na adres: ul. Pogodna 22, 15-354 Białystok.</a:t>
            </a:r>
          </a:p>
          <a:p>
            <a:pPr lvl="0" algn="just"/>
            <a:r>
              <a:rPr lang="pl-PL" dirty="0" smtClean="0"/>
              <a:t>7.  Za datę otrzymania dokumentów przyjmuje się datę faktycznego otrzymania dokumentów, a nie datę stempla pocztowego.</a:t>
            </a:r>
          </a:p>
          <a:p>
            <a:pPr lvl="0" algn="just"/>
            <a:r>
              <a:rPr lang="pl-PL" dirty="0" smtClean="0"/>
              <a:t>8. Złożony Formularz zgłoszeniowy wraz z załącznikami, podlega ocenie formalnej i merytorycznej, celem zakwalifikowania kandydatów do Projektu.</a:t>
            </a:r>
          </a:p>
          <a:p>
            <a:pPr algn="just"/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87624" y="5733256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5733256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60649"/>
            <a:ext cx="7767662" cy="720079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Rekrutacja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052736"/>
            <a:ext cx="7786742" cy="4608512"/>
          </a:xfrm>
        </p:spPr>
        <p:txBody>
          <a:bodyPr>
            <a:normAutofit fontScale="70000" lnSpcReduction="20000"/>
          </a:bodyPr>
          <a:lstStyle/>
          <a:p>
            <a:endParaRPr lang="pl-PL" dirty="0" smtClean="0"/>
          </a:p>
          <a:p>
            <a:pPr lvl="0" algn="just"/>
            <a:r>
              <a:rPr lang="pl-PL" dirty="0" smtClean="0"/>
              <a:t>9. </a:t>
            </a:r>
            <a:r>
              <a:rPr lang="pl-PL" b="1" dirty="0" smtClean="0"/>
              <a:t>Ocena formalna </a:t>
            </a:r>
            <a:r>
              <a:rPr lang="pl-PL" dirty="0" smtClean="0"/>
              <a:t>Formularza zgłoszeniowego, przeprowadzona będzie przy pomocy Karty oceny formalnej i odbywać się będzie z uwzględnieniem następujących kryteriów:</a:t>
            </a:r>
          </a:p>
          <a:p>
            <a:pPr lvl="0" algn="just"/>
            <a:r>
              <a:rPr lang="pl-PL" dirty="0" smtClean="0"/>
              <a:t> - poprawność wypełnienia i kompletności przedłożonego Formularza zgłoszeniowego, zgodnie z Regulaminem projektu,</a:t>
            </a:r>
          </a:p>
          <a:p>
            <a:pPr lvl="0" algn="just"/>
            <a:r>
              <a:rPr lang="pl-PL" dirty="0" smtClean="0"/>
              <a:t> - przynależność do </a:t>
            </a:r>
            <a:r>
              <a:rPr lang="pl-PL" smtClean="0"/>
              <a:t>grupy docelowej.</a:t>
            </a:r>
            <a:endParaRPr lang="pl-PL" dirty="0" smtClean="0"/>
          </a:p>
          <a:p>
            <a:pPr lvl="0" algn="just"/>
            <a:r>
              <a:rPr lang="pl-PL" dirty="0" smtClean="0"/>
              <a:t>10. Ocenie merytorycznej podlegają Formularze zgłoszeniowe pozytywnie ocenione formalnie.</a:t>
            </a:r>
          </a:p>
          <a:p>
            <a:pPr lvl="0" algn="just"/>
            <a:r>
              <a:rPr lang="pl-PL" dirty="0" smtClean="0"/>
              <a:t>11. </a:t>
            </a:r>
            <a:r>
              <a:rPr lang="pl-PL" b="1" dirty="0" smtClean="0"/>
              <a:t>Ocena merytoryczna </a:t>
            </a:r>
            <a:r>
              <a:rPr lang="pl-PL" dirty="0" smtClean="0"/>
              <a:t>Formularza zgłoszeniowego, przeprowadzona będzie przy pomocy Karty oceny merytorycznej i odbywać się będzie z uwzględnieniem następujących kryteriów:</a:t>
            </a:r>
          </a:p>
          <a:p>
            <a:pPr lvl="0" algn="just"/>
            <a:r>
              <a:rPr lang="pl-PL" dirty="0" smtClean="0"/>
              <a:t> - poziom znajomość języka angielskiego,</a:t>
            </a:r>
          </a:p>
          <a:p>
            <a:pPr lvl="0" algn="just"/>
            <a:r>
              <a:rPr lang="pl-PL" dirty="0" smtClean="0"/>
              <a:t> - miesięczny łączny przeciętny dochód netto przypadający na jedną osobę w rodzinie,</a:t>
            </a:r>
          </a:p>
          <a:p>
            <a:pPr lvl="0" algn="just"/>
            <a:r>
              <a:rPr lang="pl-PL" dirty="0" smtClean="0"/>
              <a:t> - miejsce zamieszkania (tereny miejskie/wiejskie),</a:t>
            </a:r>
          </a:p>
          <a:p>
            <a:pPr lvl="0" algn="just"/>
            <a:r>
              <a:rPr lang="pl-PL" dirty="0" smtClean="0"/>
              <a:t> - przydatność języka angielskiego w pracy zawodowej,</a:t>
            </a:r>
          </a:p>
          <a:p>
            <a:pPr algn="just"/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60649"/>
            <a:ext cx="7767662" cy="720079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Rekrutacja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052736"/>
            <a:ext cx="7786742" cy="4608512"/>
          </a:xfrm>
        </p:spPr>
        <p:txBody>
          <a:bodyPr>
            <a:normAutofit/>
          </a:bodyPr>
          <a:lstStyle/>
          <a:p>
            <a:pPr lvl="0" algn="just"/>
            <a:r>
              <a:rPr lang="pl-PL" sz="1600" dirty="0" smtClean="0"/>
              <a:t>12. Maksymalna liczba punktów jaką można uzyskać za kryteria merytoryczne wynosi 25 pkt.</a:t>
            </a:r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1619672" y="1772813"/>
          <a:ext cx="6912768" cy="3672412"/>
        </p:xfrm>
        <a:graphic>
          <a:graphicData uri="http://schemas.openxmlformats.org/drawingml/2006/table">
            <a:tbl>
              <a:tblPr/>
              <a:tblGrid>
                <a:gridCol w="3142955"/>
                <a:gridCol w="1358382"/>
                <a:gridCol w="964572"/>
                <a:gridCol w="1446859"/>
              </a:tblGrid>
              <a:tr h="6972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3108960" algn="ctr"/>
                          <a:tab pos="5989320" algn="r"/>
                        </a:tabLst>
                      </a:pPr>
                      <a:r>
                        <a:rPr lang="pl-PL" sz="1100" b="1" dirty="0">
                          <a:latin typeface="Arial"/>
                          <a:ea typeface="Times New Roman"/>
                          <a:cs typeface="Times New Roman"/>
                        </a:rPr>
                        <a:t>Kryteria oceny merytorycznej</a:t>
                      </a:r>
                      <a:endParaRPr lang="pl-PL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 b="1">
                          <a:latin typeface="Arial"/>
                          <a:ea typeface="Times New Roman"/>
                          <a:cs typeface="Times New Roman"/>
                        </a:rPr>
                        <a:t>Liczba punktów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 b="1">
                          <a:latin typeface="Arial"/>
                          <a:ea typeface="Times New Roman"/>
                          <a:cs typeface="Times New Roman"/>
                        </a:rPr>
                        <a:t>Przyznana liczba punktów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C96"/>
                    </a:solidFill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spcAft>
                          <a:spcPts val="600"/>
                        </a:spcAft>
                        <a:tabLst>
                          <a:tab pos="457200" algn="l"/>
                          <a:tab pos="457200" algn="l"/>
                          <a:tab pos="3108960" algn="ctr"/>
                          <a:tab pos="5989320" algn="r"/>
                        </a:tabLst>
                      </a:pPr>
                      <a:r>
                        <a:rPr lang="pl-PL" sz="1100" b="1" dirty="0">
                          <a:latin typeface="Arial"/>
                          <a:ea typeface="Lucida Sans Unicode"/>
                          <a:cs typeface="Times New Roman"/>
                        </a:rPr>
                        <a:t>Uwagi</a:t>
                      </a:r>
                      <a:endParaRPr lang="pl-PL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C96"/>
                    </a:solidFill>
                  </a:tcPr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1.</a:t>
                      </a: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pl-PL" sz="11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Poziom znajomości języka angielskiego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A1 – A2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10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B1 – B2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7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C1 – C2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534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latin typeface="Arial"/>
                          <a:ea typeface="Times New Roman"/>
                          <a:cs typeface="Times New Roman"/>
                        </a:rPr>
                        <a:t>2. Miesięczny dochód netto przypadający na 1 osobę w rodzinie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do 2000,00 zł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6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od 2001,00 zł do 3000,00 zł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4864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latin typeface="Arial"/>
                          <a:ea typeface="Times New Roman"/>
                          <a:cs typeface="Times New Roman"/>
                        </a:rPr>
                        <a:t>od 3001,00 zł</a:t>
                      </a:r>
                      <a:endParaRPr lang="pl-PL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 dirty="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l-PL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260649"/>
            <a:ext cx="7767662" cy="720079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Rekrutacja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1052736"/>
            <a:ext cx="7786742" cy="4608512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pPr algn="just"/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142976" y="5572140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9247" y="5589240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1619672" y="1268760"/>
          <a:ext cx="7071558" cy="4081493"/>
        </p:xfrm>
        <a:graphic>
          <a:graphicData uri="http://schemas.openxmlformats.org/drawingml/2006/table">
            <a:tbl>
              <a:tblPr/>
              <a:tblGrid>
                <a:gridCol w="3215151"/>
                <a:gridCol w="1465369"/>
                <a:gridCol w="1080120"/>
                <a:gridCol w="1310918"/>
              </a:tblGrid>
              <a:tr h="2660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3. Miejsce zamieszkania</a:t>
                      </a:r>
                      <a:endParaRPr lang="pl-PL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</a:tr>
              <a:tr h="2660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Obszar wiejski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0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Obszar miejski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079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4. Przydatność języka angielskiego w pracy zawodowej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10">
                      <a:fgClr>
                        <a:srgbClr val="FFFFFF"/>
                      </a:fgClr>
                      <a:bgClr>
                        <a:srgbClr val="E5E5E5"/>
                      </a:bgClr>
                    </a:pattFill>
                  </a:tcPr>
                </a:tc>
              </a:tr>
              <a:tr h="2660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Bardzo przydatna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4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0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Przydatna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6604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Mało przydatna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66044">
                <a:tc>
                  <a:txBody>
                    <a:bodyPr/>
                    <a:lstStyle/>
                    <a:p>
                      <a:pPr algn="l" fontAlgn="auto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457200" algn="l"/>
                          <a:tab pos="3108960" algn="ctr"/>
                          <a:tab pos="5989320" algn="r"/>
                        </a:tabLs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Nieprzydatna</a:t>
                      </a:r>
                      <a:endParaRPr lang="pl-PL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0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706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 b="1">
                          <a:latin typeface="Arial"/>
                          <a:ea typeface="Times New Roman"/>
                          <a:cs typeface="Times New Roman"/>
                        </a:rPr>
                        <a:t>25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>
                          <a:latin typeface="Arial"/>
                          <a:ea typeface="Times New Roman"/>
                          <a:cs typeface="Times New Roman"/>
                        </a:rPr>
                        <a:t>(maksymalna liczba punktów)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……………..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(liczba uzyskanych punktów)</a:t>
                      </a:r>
                      <a:endParaRPr lang="pl-PL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pl-PL" sz="11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70280">
                <a:tc gridSpan="4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630555" algn="l"/>
                        </a:tabLst>
                      </a:pPr>
                      <a:r>
                        <a:rPr lang="pl-PL" sz="1100" b="1">
                          <a:latin typeface="Arial"/>
                          <a:ea typeface="Calibri"/>
                          <a:cs typeface="Times New Roman"/>
                        </a:rPr>
                        <a:t>5. Czy kandydat na Uczestnika projektu podejmie naukę na poziomie pozwalającym na  osiągnięcie pełnego poziomu kompetencji językowych (tj. A, B lub C)?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70280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100" b="1" kern="1200" dirty="0">
                          <a:latin typeface="Arial"/>
                          <a:ea typeface="Times New Roman"/>
                          <a:cs typeface="Times New Roman"/>
                        </a:rPr>
                        <a:t>□ </a:t>
                      </a:r>
                      <a:r>
                        <a:rPr lang="pl-PL" sz="1100" kern="1200" cap="small" dirty="0">
                          <a:latin typeface="Arial"/>
                          <a:ea typeface="Times New Roman"/>
                          <a:cs typeface="Times New Roman"/>
                        </a:rPr>
                        <a:t>TAK                                  </a:t>
                      </a:r>
                      <a:r>
                        <a:rPr lang="pl-PL" sz="1100" b="1" kern="1200" dirty="0">
                          <a:latin typeface="Arial"/>
                          <a:ea typeface="Times New Roman"/>
                          <a:cs typeface="Times New Roman"/>
                        </a:rPr>
                        <a:t>□ </a:t>
                      </a:r>
                      <a:r>
                        <a:rPr lang="pl-PL" sz="1100" kern="1200" cap="small" dirty="0">
                          <a:latin typeface="Arial"/>
                          <a:ea typeface="Times New Roman"/>
                          <a:cs typeface="Times New Roman"/>
                        </a:rPr>
                        <a:t>NIE</a:t>
                      </a:r>
                      <a:endParaRPr lang="pl-PL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1538" y="500043"/>
            <a:ext cx="7767662" cy="408677"/>
          </a:xfrm>
        </p:spPr>
        <p:txBody>
          <a:bodyPr>
            <a:normAutofit fontScale="90000"/>
          </a:bodyPr>
          <a:lstStyle/>
          <a:p>
            <a:pPr algn="ctr"/>
            <a:r>
              <a:rPr lang="pl-PL" sz="3600" dirty="0" smtClean="0"/>
              <a:t>Rekrutacja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71538" y="764704"/>
            <a:ext cx="7786742" cy="5040560"/>
          </a:xfrm>
        </p:spPr>
        <p:txBody>
          <a:bodyPr>
            <a:normAutofit fontScale="40000" lnSpcReduction="20000"/>
          </a:bodyPr>
          <a:lstStyle/>
          <a:p>
            <a:pPr algn="just">
              <a:lnSpc>
                <a:spcPct val="120000"/>
              </a:lnSpc>
            </a:pPr>
            <a:endParaRPr lang="pl-PL" sz="4500" dirty="0" smtClean="0"/>
          </a:p>
          <a:p>
            <a:pPr lvl="0" algn="just">
              <a:lnSpc>
                <a:spcPct val="120000"/>
              </a:lnSpc>
            </a:pPr>
            <a:r>
              <a:rPr lang="pl-PL" sz="4500" dirty="0" smtClean="0"/>
              <a:t>13. O zakwalifikowaniu się do Projektu decydować będzie przynależność do określonej grupy docelowej, w tym możliwość osiągnięcia założonych wskaźników i celów projektu oraz liczba punków uzyskanych podczas oceny merytorycznej. W przypadku równej ilości punktów uzyskanych przez kandydatów na Uczestnika projektu, decydować będzie kolejność prawidłowo złożonego Formularza zgłoszeniowego wraz z załącznikami. </a:t>
            </a:r>
          </a:p>
          <a:p>
            <a:pPr lvl="0" algn="just">
              <a:lnSpc>
                <a:spcPct val="120000"/>
              </a:lnSpc>
            </a:pPr>
            <a:r>
              <a:rPr lang="pl-PL" sz="4500" dirty="0" smtClean="0"/>
              <a:t>14. Ostatecznego wyboru Uczestników projektu dokonuje Projektodawca, który potwierdza zakwalifikowanie kandydata do Projektu poprzez wysłanie wiadomości e-mail lub telefonicznie.</a:t>
            </a:r>
          </a:p>
          <a:p>
            <a:pPr lvl="0" algn="just">
              <a:lnSpc>
                <a:spcPct val="120000"/>
              </a:lnSpc>
            </a:pPr>
            <a:r>
              <a:rPr lang="pl-PL" sz="4500" dirty="0" smtClean="0"/>
              <a:t>15. Po zamknięciu rekrutacji, stworzona zostanie lista podstawowa i lista rezerwowa Uczestników projektu. </a:t>
            </a:r>
          </a:p>
          <a:p>
            <a:pPr lvl="0" algn="just">
              <a:lnSpc>
                <a:spcPct val="120000"/>
              </a:lnSpc>
            </a:pPr>
            <a:r>
              <a:rPr lang="pl-PL" sz="4500" dirty="0" smtClean="0"/>
              <a:t>16. Uczestnik projektu zakwalifikowany do udziału w Projekcie zobowiązany zostanie do podpisania w terminie wskazanym przez Projektodawcę następujących dokumentów:  Deklaracji uczestnictwa w projekcie, Oświadczenia Uczestnika projektu oraz Umowy o udzielenie wsparcia szkoleniowego w postaci refundacji kosztu kursu języka angielskiego.</a:t>
            </a:r>
          </a:p>
          <a:p>
            <a:pPr algn="just"/>
            <a:endParaRPr lang="pl-PL" dirty="0"/>
          </a:p>
        </p:txBody>
      </p:sp>
      <p:pic>
        <p:nvPicPr>
          <p:cNvPr id="1026" name="Picture 2" descr="znak_KAPITAL_LUDZKI"/>
          <p:cNvPicPr>
            <a:picLocks noChangeAspect="1" noChangeArrowheads="1"/>
          </p:cNvPicPr>
          <p:nvPr/>
        </p:nvPicPr>
        <p:blipFill>
          <a:blip r:embed="rId2" cstate="print"/>
          <a:srcRect l="9984" t="21519" r="11284" b="22020"/>
          <a:stretch>
            <a:fillRect/>
          </a:stretch>
        </p:blipFill>
        <p:spPr bwMode="auto">
          <a:xfrm>
            <a:off x="1547664" y="5877272"/>
            <a:ext cx="2000264" cy="81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UE+EFS_L-kol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5805264"/>
            <a:ext cx="2146304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silenie">
  <a:themeElements>
    <a:clrScheme name="Przesileni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Przesileni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1024</TotalTime>
  <Words>1439</Words>
  <Application>Microsoft Office PowerPoint</Application>
  <PresentationFormat>Pokaz na ekranie (4:3)</PresentationFormat>
  <Paragraphs>133</Paragraphs>
  <Slides>16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Przesilenie</vt:lpstr>
      <vt:lpstr>Projekt pt.  „Język obcy szansą na rozwój zawodowy”  współfinansowany przez Unię Europejską w ramach  Europejskiego Funduszu Społecznego  </vt:lpstr>
      <vt:lpstr>Podstawowe informacje o projekcie</vt:lpstr>
      <vt:lpstr>Podstawowe informacje o projekcie</vt:lpstr>
      <vt:lpstr>Podstawowe informacje o projekcie</vt:lpstr>
      <vt:lpstr>Zakres wsparcia</vt:lpstr>
      <vt:lpstr>Zakres wsparcia</vt:lpstr>
      <vt:lpstr>Zakres wsparcia</vt:lpstr>
      <vt:lpstr>Obowiązki uczestnika projektu</vt:lpstr>
      <vt:lpstr>Obowiązki uczestnika projektu</vt:lpstr>
      <vt:lpstr>Kwota refundacji</vt:lpstr>
      <vt:lpstr>Rekrutacja</vt:lpstr>
      <vt:lpstr>Rekrutacja</vt:lpstr>
      <vt:lpstr>Rekrutacja</vt:lpstr>
      <vt:lpstr>Rekrutacja</vt:lpstr>
      <vt:lpstr>Rekrutacja</vt:lpstr>
      <vt:lpstr>Rekrutacja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cp:lastModifiedBy>Izabela Soroka</cp:lastModifiedBy>
  <cp:revision>136</cp:revision>
  <dcterms:modified xsi:type="dcterms:W3CDTF">2012-11-22T09:41:58Z</dcterms:modified>
</cp:coreProperties>
</file>